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05C63F-946D-4989-9B7F-DD1046AC48A7}"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3676550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C63F-946D-4989-9B7F-DD1046AC48A7}"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2290660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C63F-946D-4989-9B7F-DD1046AC48A7}"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312915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C63F-946D-4989-9B7F-DD1046AC48A7}"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168132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5C63F-946D-4989-9B7F-DD1046AC48A7}"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1886598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05C63F-946D-4989-9B7F-DD1046AC48A7}"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332751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05C63F-946D-4989-9B7F-DD1046AC48A7}" type="datetimeFigureOut">
              <a:rPr lang="en-US" smtClean="0"/>
              <a:t>08-Jul-21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1752629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05C63F-946D-4989-9B7F-DD1046AC48A7}" type="datetimeFigureOut">
              <a:rPr lang="en-US" smtClean="0"/>
              <a:t>08-Jul-21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83981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5C63F-946D-4989-9B7F-DD1046AC48A7}" type="datetimeFigureOut">
              <a:rPr lang="en-US" smtClean="0"/>
              <a:t>08-Jul-21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119341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5C63F-946D-4989-9B7F-DD1046AC48A7}"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3642650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5C63F-946D-4989-9B7F-DD1046AC48A7}"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FA52D-80D8-47A5-8824-465D5C16C84C}" type="slidenum">
              <a:rPr lang="en-US" smtClean="0"/>
              <a:t>‹#›</a:t>
            </a:fld>
            <a:endParaRPr lang="en-US"/>
          </a:p>
        </p:txBody>
      </p:sp>
    </p:spTree>
    <p:extLst>
      <p:ext uri="{BB962C8B-B14F-4D97-AF65-F5344CB8AC3E}">
        <p14:creationId xmlns:p14="http://schemas.microsoft.com/office/powerpoint/2010/main" val="199158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5C63F-946D-4989-9B7F-DD1046AC48A7}" type="datetimeFigureOut">
              <a:rPr lang="en-US" smtClean="0"/>
              <a:t>08-Jul-21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FA52D-80D8-47A5-8824-465D5C16C84C}" type="slidenum">
              <a:rPr lang="en-US" smtClean="0"/>
              <a:t>‹#›</a:t>
            </a:fld>
            <a:endParaRPr lang="en-US"/>
          </a:p>
        </p:txBody>
      </p:sp>
    </p:spTree>
    <p:extLst>
      <p:ext uri="{BB962C8B-B14F-4D97-AF65-F5344CB8AC3E}">
        <p14:creationId xmlns:p14="http://schemas.microsoft.com/office/powerpoint/2010/main" val="2261704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Paleozoology" TargetMode="External"/><Relationship Id="rId13" Type="http://schemas.openxmlformats.org/officeDocument/2006/relationships/hyperlink" Target="https://en.wikipedia.org/wiki/Odd-toed_ungulate" TargetMode="External"/><Relationship Id="rId3" Type="http://schemas.openxmlformats.org/officeDocument/2006/relationships/hyperlink" Target="https://en.wikipedia.org/wiki/Equidae" TargetMode="External"/><Relationship Id="rId7" Type="http://schemas.openxmlformats.org/officeDocument/2006/relationships/hyperlink" Target="https://en.wikipedia.org/wiki/Horse" TargetMode="External"/><Relationship Id="rId12" Type="http://schemas.openxmlformats.org/officeDocument/2006/relationships/hyperlink" Target="https://en.wikipedia.org/wiki/Order_(biology)" TargetMode="External"/><Relationship Id="rId2" Type="http://schemas.openxmlformats.org/officeDocument/2006/relationships/hyperlink" Target="https://en.wikipedia.org/wiki/Mammal" TargetMode="External"/><Relationship Id="rId16" Type="http://schemas.openxmlformats.org/officeDocument/2006/relationships/hyperlink" Target="https://en.wikipedia.org/wiki/Tooth" TargetMode="External"/><Relationship Id="rId1" Type="http://schemas.openxmlformats.org/officeDocument/2006/relationships/slideLayout" Target="../slideLayouts/slideLayout2.xml"/><Relationship Id="rId6" Type="http://schemas.openxmlformats.org/officeDocument/2006/relationships/hyperlink" Target="https://en.wikipedia.org/wiki/Eohippus" TargetMode="External"/><Relationship Id="rId11" Type="http://schemas.openxmlformats.org/officeDocument/2006/relationships/hyperlink" Target="https://en.wikipedia.org/wiki/Evolution_of_the_horse#cite_note-2" TargetMode="External"/><Relationship Id="rId5" Type="http://schemas.openxmlformats.org/officeDocument/2006/relationships/hyperlink" Target="https://en.wikipedia.org/wiki/Evolution_of_the_horse#cite_note-1" TargetMode="External"/><Relationship Id="rId15" Type="http://schemas.openxmlformats.org/officeDocument/2006/relationships/hyperlink" Target="https://en.wikipedia.org/wiki/Upper_lip" TargetMode="External"/><Relationship Id="rId10" Type="http://schemas.openxmlformats.org/officeDocument/2006/relationships/hyperlink" Target="https://en.wikipedia.org/wiki/Lineage_(evolution)" TargetMode="External"/><Relationship Id="rId4" Type="http://schemas.openxmlformats.org/officeDocument/2006/relationships/hyperlink" Target="https://en.wikipedia.org/wiki/Geologic_time_scale" TargetMode="External"/><Relationship Id="rId9" Type="http://schemas.openxmlformats.org/officeDocument/2006/relationships/hyperlink" Target="https://en.wikipedia.org/wiki/Phylogenetics" TargetMode="External"/><Relationship Id="rId14" Type="http://schemas.openxmlformats.org/officeDocument/2006/relationships/hyperlink" Target="https://en.wikipedia.org/wiki/Hoo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solidFill>
                  <a:srgbClr val="FF0000"/>
                </a:solidFill>
              </a:rPr>
              <a:t>EVOLUTION OF HORSE</a:t>
            </a:r>
            <a:endParaRPr lang="en-US" b="1" u="sng" dirty="0">
              <a:solidFill>
                <a:srgbClr val="FF0000"/>
              </a:solidFill>
            </a:endParaRPr>
          </a:p>
        </p:txBody>
      </p:sp>
      <p:sp>
        <p:nvSpPr>
          <p:cNvPr id="3" name="Subtitle 2"/>
          <p:cNvSpPr>
            <a:spLocks noGrp="1"/>
          </p:cNvSpPr>
          <p:nvPr>
            <p:ph type="subTitle" idx="1"/>
          </p:nvPr>
        </p:nvSpPr>
        <p:spPr/>
        <p:txBody>
          <a:bodyPr/>
          <a:lstStyle/>
          <a:p>
            <a:r>
              <a:rPr lang="en-US" dirty="0" smtClean="0"/>
              <a:t>							</a:t>
            </a:r>
            <a:r>
              <a:rPr lang="en-US" dirty="0" smtClean="0">
                <a:solidFill>
                  <a:srgbClr val="00B0F0"/>
                </a:solidFill>
              </a:rPr>
              <a:t>PRESENTED BY</a:t>
            </a:r>
          </a:p>
          <a:p>
            <a:r>
              <a:rPr lang="en-US" dirty="0" smtClean="0">
                <a:solidFill>
                  <a:srgbClr val="00B0F0"/>
                </a:solidFill>
              </a:rPr>
              <a:t>							KAVITA PRAJAPATI</a:t>
            </a:r>
            <a:endParaRPr lang="en-US" dirty="0">
              <a:solidFill>
                <a:srgbClr val="00B0F0"/>
              </a:solidFill>
            </a:endParaRPr>
          </a:p>
        </p:txBody>
      </p:sp>
    </p:spTree>
    <p:extLst>
      <p:ext uri="{BB962C8B-B14F-4D97-AF65-F5344CB8AC3E}">
        <p14:creationId xmlns:p14="http://schemas.microsoft.com/office/powerpoint/2010/main" val="1901310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578_evolution of hors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1065" y="489263"/>
            <a:ext cx="10457645" cy="5988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990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CONCLUSION :-</a:t>
            </a:r>
            <a:endParaRPr lang="en-US" b="1" u="sng" dirty="0">
              <a:solidFill>
                <a:srgbClr val="FF0000"/>
              </a:solidFill>
            </a:endParaRPr>
          </a:p>
        </p:txBody>
      </p:sp>
      <p:sp>
        <p:nvSpPr>
          <p:cNvPr id="3" name="Content Placeholder 2"/>
          <p:cNvSpPr>
            <a:spLocks noGrp="1"/>
          </p:cNvSpPr>
          <p:nvPr>
            <p:ph idx="1"/>
          </p:nvPr>
        </p:nvSpPr>
        <p:spPr/>
        <p:txBody>
          <a:bodyPr/>
          <a:lstStyle/>
          <a:p>
            <a:pPr marL="0" indent="0">
              <a:buNone/>
            </a:pPr>
            <a:r>
              <a:rPr lang="en-US" b="0" i="0" dirty="0" smtClean="0">
                <a:solidFill>
                  <a:srgbClr val="0070C0"/>
                </a:solidFill>
                <a:effectLst/>
                <a:latin typeface="Trebuchet MS" panose="020B0603020202020204" pitchFamily="34" charset="0"/>
              </a:rPr>
              <a:t>In the 50 million years of its evolution, the horse became more and more a horse, more and more specialized. It lost general characteristics of mammals, such as a foot with five toes and teeth with incisors, canines and molars, Its diet became more difficult to digest and more one-sided. The horse specialized its limbs and digestion.</a:t>
            </a:r>
            <a:r>
              <a:rPr lang="en-US" dirty="0">
                <a:solidFill>
                  <a:srgbClr val="0070C0"/>
                </a:solidFill>
              </a:rPr>
              <a:t> Horses were three-toed for most of the time. In the time that horses flourished, some species went on three toes, while in others they were more or less reduced. The three toed horses disappeared and horses have had one toe only since </a:t>
            </a:r>
            <a:r>
              <a:rPr lang="en-US" dirty="0" err="1">
                <a:solidFill>
                  <a:srgbClr val="0070C0"/>
                </a:solidFill>
              </a:rPr>
              <a:t>Merychippus</a:t>
            </a:r>
            <a:r>
              <a:rPr lang="en-US" dirty="0">
                <a:solidFill>
                  <a:srgbClr val="0070C0"/>
                </a:solidFill>
              </a:rPr>
              <a:t>. Although their heyday is over, horses took their specialization even </a:t>
            </a:r>
            <a:r>
              <a:rPr lang="en-US" dirty="0" smtClean="0">
                <a:solidFill>
                  <a:srgbClr val="0070C0"/>
                </a:solidFill>
              </a:rPr>
              <a:t>further.</a:t>
            </a:r>
            <a:endParaRPr lang="en-US" dirty="0">
              <a:solidFill>
                <a:srgbClr val="0070C0"/>
              </a:solidFill>
            </a:endParaRPr>
          </a:p>
        </p:txBody>
      </p:sp>
    </p:spTree>
    <p:extLst>
      <p:ext uri="{BB962C8B-B14F-4D97-AF65-F5344CB8AC3E}">
        <p14:creationId xmlns:p14="http://schemas.microsoft.com/office/powerpoint/2010/main" val="2859747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26,781 Thank You Photos - Free &amp;amp; Royalty-Free Stock Photos from Dreamstim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08349" y="1712890"/>
            <a:ext cx="6516710" cy="3074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643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arn(inVertical)">
                                      <p:cBhvr>
                                        <p:cTn id="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SYNOPSIS </a:t>
            </a:r>
            <a:endParaRPr lang="en-US" dirty="0"/>
          </a:p>
        </p:txBody>
      </p:sp>
      <p:sp>
        <p:nvSpPr>
          <p:cNvPr id="3" name="Content Placeholder 2"/>
          <p:cNvSpPr>
            <a:spLocks noGrp="1"/>
          </p:cNvSpPr>
          <p:nvPr>
            <p:ph idx="1"/>
          </p:nvPr>
        </p:nvSpPr>
        <p:spPr/>
        <p:txBody>
          <a:bodyPr/>
          <a:lstStyle/>
          <a:p>
            <a:pPr marL="0" indent="0">
              <a:buNone/>
            </a:pPr>
            <a:r>
              <a:rPr lang="en-US" dirty="0" smtClean="0"/>
              <a:t>INTRODUCATION </a:t>
            </a:r>
          </a:p>
          <a:p>
            <a:pPr marL="0" indent="0">
              <a:buNone/>
            </a:pPr>
            <a:r>
              <a:rPr lang="en-US" dirty="0" smtClean="0"/>
              <a:t>PLACE OF ORIGIN AND TIME </a:t>
            </a:r>
          </a:p>
          <a:p>
            <a:pPr marL="0" indent="0">
              <a:buNone/>
            </a:pPr>
            <a:r>
              <a:rPr lang="en-US" dirty="0" smtClean="0"/>
              <a:t>EVOLUTIONARY TRENDS </a:t>
            </a:r>
          </a:p>
          <a:p>
            <a:pPr marL="0" indent="0">
              <a:buNone/>
            </a:pPr>
            <a:r>
              <a:rPr lang="en-US" dirty="0" smtClean="0"/>
              <a:t>PHYLOGENY OF HORSE </a:t>
            </a:r>
          </a:p>
          <a:p>
            <a:pPr marL="0" indent="0">
              <a:buNone/>
            </a:pPr>
            <a:r>
              <a:rPr lang="en-US" dirty="0"/>
              <a:t>	</a:t>
            </a:r>
            <a:r>
              <a:rPr lang="en-US" dirty="0" smtClean="0"/>
              <a:t>EOCENE EPOCH</a:t>
            </a:r>
          </a:p>
          <a:p>
            <a:pPr marL="0" indent="0">
              <a:buNone/>
            </a:pPr>
            <a:r>
              <a:rPr lang="en-US" dirty="0"/>
              <a:t>	</a:t>
            </a:r>
            <a:r>
              <a:rPr lang="en-US" dirty="0" smtClean="0"/>
              <a:t>OLIGOCENE EPOCH</a:t>
            </a:r>
          </a:p>
          <a:p>
            <a:pPr marL="0" indent="0">
              <a:buNone/>
            </a:pPr>
            <a:r>
              <a:rPr lang="en-US" dirty="0"/>
              <a:t>	</a:t>
            </a:r>
            <a:r>
              <a:rPr lang="en-US" dirty="0" smtClean="0"/>
              <a:t>MIOCENE EPOCH</a:t>
            </a:r>
          </a:p>
          <a:p>
            <a:pPr marL="0" indent="0">
              <a:buNone/>
            </a:pPr>
            <a:r>
              <a:rPr lang="en-US" dirty="0"/>
              <a:t>	</a:t>
            </a:r>
            <a:r>
              <a:rPr lang="en-US" dirty="0" smtClean="0"/>
              <a:t>PLIOCENE EPOCH</a:t>
            </a:r>
            <a:endParaRPr lang="en-US" dirty="0"/>
          </a:p>
        </p:txBody>
      </p:sp>
    </p:spTree>
    <p:extLst>
      <p:ext uri="{BB962C8B-B14F-4D97-AF65-F5344CB8AC3E}">
        <p14:creationId xmlns:p14="http://schemas.microsoft.com/office/powerpoint/2010/main" val="249679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5307"/>
            <a:ext cx="10515600" cy="5571656"/>
          </a:xfrm>
        </p:spPr>
        <p:txBody>
          <a:bodyPr/>
          <a:lstStyle/>
          <a:p>
            <a:pPr marL="0" indent="0">
              <a:buNone/>
            </a:pPr>
            <a:r>
              <a:rPr lang="en-US" dirty="0" smtClean="0"/>
              <a:t>CONCLUSION</a:t>
            </a:r>
          </a:p>
          <a:p>
            <a:pPr marL="0" indent="0">
              <a:buNone/>
            </a:pPr>
            <a:r>
              <a:rPr lang="en-US" dirty="0" smtClean="0"/>
              <a:t>REFERENCE</a:t>
            </a:r>
            <a:endParaRPr lang="en-US" dirty="0"/>
          </a:p>
        </p:txBody>
      </p:sp>
    </p:spTree>
    <p:extLst>
      <p:ext uri="{BB962C8B-B14F-4D97-AF65-F5344CB8AC3E}">
        <p14:creationId xmlns:p14="http://schemas.microsoft.com/office/powerpoint/2010/main" val="1233375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INTRODUCATION </a:t>
            </a:r>
            <a:endParaRPr lang="en-US"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i="1" dirty="0">
                <a:solidFill>
                  <a:srgbClr val="0070C0"/>
                </a:solidFill>
              </a:rPr>
              <a:t>The </a:t>
            </a:r>
            <a:r>
              <a:rPr lang="en-US" b="1" i="1" dirty="0">
                <a:solidFill>
                  <a:srgbClr val="0070C0"/>
                </a:solidFill>
              </a:rPr>
              <a:t>evolution of the horse</a:t>
            </a:r>
            <a:r>
              <a:rPr lang="en-US" i="1" dirty="0">
                <a:solidFill>
                  <a:srgbClr val="0070C0"/>
                </a:solidFill>
              </a:rPr>
              <a:t>, a </a:t>
            </a:r>
            <a:r>
              <a:rPr lang="en-US" i="1" dirty="0">
                <a:solidFill>
                  <a:srgbClr val="0070C0"/>
                </a:solidFill>
                <a:hlinkClick r:id="rId2" tooltip="Mammal"/>
              </a:rPr>
              <a:t>mammal</a:t>
            </a:r>
            <a:r>
              <a:rPr lang="en-US" i="1" dirty="0">
                <a:solidFill>
                  <a:srgbClr val="0070C0"/>
                </a:solidFill>
              </a:rPr>
              <a:t> of the family </a:t>
            </a:r>
            <a:r>
              <a:rPr lang="en-US" i="1" dirty="0" err="1">
                <a:solidFill>
                  <a:srgbClr val="0070C0"/>
                </a:solidFill>
                <a:hlinkClick r:id="rId3" tooltip="Equidae"/>
              </a:rPr>
              <a:t>Equidae</a:t>
            </a:r>
            <a:r>
              <a:rPr lang="en-US" i="1" dirty="0">
                <a:solidFill>
                  <a:srgbClr val="0070C0"/>
                </a:solidFill>
              </a:rPr>
              <a:t>, occurred over a </a:t>
            </a:r>
            <a:r>
              <a:rPr lang="en-US" i="1" dirty="0">
                <a:solidFill>
                  <a:srgbClr val="0070C0"/>
                </a:solidFill>
                <a:hlinkClick r:id="rId4" tooltip="Geologic time scale"/>
              </a:rPr>
              <a:t>geologic time scale</a:t>
            </a:r>
            <a:r>
              <a:rPr lang="en-US" i="1" dirty="0">
                <a:solidFill>
                  <a:srgbClr val="0070C0"/>
                </a:solidFill>
              </a:rPr>
              <a:t> of 50 million years, transforming the small, dog-sized,</a:t>
            </a:r>
            <a:r>
              <a:rPr lang="en-US" i="1" baseline="30000" dirty="0">
                <a:solidFill>
                  <a:srgbClr val="0070C0"/>
                </a:solidFill>
                <a:hlinkClick r:id="rId5"/>
              </a:rPr>
              <a:t>[1]</a:t>
            </a:r>
            <a:r>
              <a:rPr lang="en-US" i="1" dirty="0">
                <a:solidFill>
                  <a:srgbClr val="0070C0"/>
                </a:solidFill>
              </a:rPr>
              <a:t> forest-dwelling </a:t>
            </a:r>
            <a:r>
              <a:rPr lang="en-US" i="1" dirty="0">
                <a:solidFill>
                  <a:srgbClr val="0070C0"/>
                </a:solidFill>
                <a:hlinkClick r:id="rId6" tooltip="Eohippus"/>
              </a:rPr>
              <a:t>Eohippus</a:t>
            </a:r>
            <a:r>
              <a:rPr lang="en-US" i="1" dirty="0">
                <a:solidFill>
                  <a:srgbClr val="0070C0"/>
                </a:solidFill>
              </a:rPr>
              <a:t> into the modern </a:t>
            </a:r>
            <a:r>
              <a:rPr lang="en-US" i="1" dirty="0">
                <a:solidFill>
                  <a:srgbClr val="0070C0"/>
                </a:solidFill>
                <a:hlinkClick r:id="rId7" tooltip="Horse"/>
              </a:rPr>
              <a:t>horse</a:t>
            </a:r>
            <a:r>
              <a:rPr lang="en-US" i="1" dirty="0">
                <a:solidFill>
                  <a:srgbClr val="0070C0"/>
                </a:solidFill>
              </a:rPr>
              <a:t>. </a:t>
            </a:r>
            <a:r>
              <a:rPr lang="en-US" i="1" dirty="0" err="1">
                <a:solidFill>
                  <a:srgbClr val="0070C0"/>
                </a:solidFill>
                <a:hlinkClick r:id="rId8" tooltip="Tooth"/>
              </a:rPr>
              <a:t>Paleozoologists</a:t>
            </a:r>
            <a:r>
              <a:rPr lang="en-US" i="1" dirty="0">
                <a:solidFill>
                  <a:srgbClr val="0070C0"/>
                </a:solidFill>
              </a:rPr>
              <a:t> have been able to piece together a more complete </a:t>
            </a:r>
            <a:r>
              <a:rPr lang="en-US" i="1" dirty="0">
                <a:solidFill>
                  <a:srgbClr val="0070C0"/>
                </a:solidFill>
                <a:hlinkClick r:id="rId9"/>
              </a:rPr>
              <a:t>outline</a:t>
            </a:r>
            <a:r>
              <a:rPr lang="en-US" i="1" dirty="0">
                <a:solidFill>
                  <a:srgbClr val="0070C0"/>
                </a:solidFill>
              </a:rPr>
              <a:t> of the evolutionary </a:t>
            </a:r>
            <a:r>
              <a:rPr lang="en-US" i="1" dirty="0">
                <a:solidFill>
                  <a:srgbClr val="0070C0"/>
                </a:solidFill>
                <a:hlinkClick r:id="rId10" tooltip="Lineage (evolution)"/>
              </a:rPr>
              <a:t>lineage</a:t>
            </a:r>
            <a:r>
              <a:rPr lang="en-US" i="1" dirty="0">
                <a:solidFill>
                  <a:srgbClr val="0070C0"/>
                </a:solidFill>
              </a:rPr>
              <a:t> of the modern horse than of any other animal. Much of this evolution took place in North America, where horses originated but became extinct about 10,000 years ago.</a:t>
            </a:r>
            <a:r>
              <a:rPr lang="en-US" i="1" baseline="30000" dirty="0">
                <a:solidFill>
                  <a:srgbClr val="0070C0"/>
                </a:solidFill>
                <a:hlinkClick r:id="rId11"/>
              </a:rPr>
              <a:t>[2]</a:t>
            </a:r>
            <a:endParaRPr lang="en-US" i="1" dirty="0">
              <a:solidFill>
                <a:srgbClr val="0070C0"/>
              </a:solidFill>
            </a:endParaRPr>
          </a:p>
          <a:p>
            <a:r>
              <a:rPr lang="en-US" i="1" dirty="0">
                <a:solidFill>
                  <a:srgbClr val="0070C0"/>
                </a:solidFill>
              </a:rPr>
              <a:t>The horse belongs to the </a:t>
            </a:r>
            <a:r>
              <a:rPr lang="en-US" i="1" dirty="0">
                <a:solidFill>
                  <a:srgbClr val="0070C0"/>
                </a:solidFill>
                <a:hlinkClick r:id="rId12" tooltip="Cretaceous–Paleogene extinction event"/>
              </a:rPr>
              <a:t>order</a:t>
            </a:r>
            <a:r>
              <a:rPr lang="en-US" i="1" dirty="0">
                <a:solidFill>
                  <a:srgbClr val="0070C0"/>
                </a:solidFill>
              </a:rPr>
              <a:t> </a:t>
            </a:r>
            <a:r>
              <a:rPr lang="en-US" i="1" dirty="0" err="1">
                <a:solidFill>
                  <a:srgbClr val="0070C0"/>
                </a:solidFill>
              </a:rPr>
              <a:t>Perissodactyla</a:t>
            </a:r>
            <a:r>
              <a:rPr lang="en-US" i="1" dirty="0">
                <a:solidFill>
                  <a:srgbClr val="0070C0"/>
                </a:solidFill>
              </a:rPr>
              <a:t> (</a:t>
            </a:r>
            <a:r>
              <a:rPr lang="en-US" i="1" dirty="0">
                <a:solidFill>
                  <a:srgbClr val="0070C0"/>
                </a:solidFill>
                <a:hlinkClick r:id="rId13"/>
              </a:rPr>
              <a:t>odd-toed ungulates</a:t>
            </a:r>
            <a:r>
              <a:rPr lang="en-US" i="1" dirty="0">
                <a:solidFill>
                  <a:srgbClr val="0070C0"/>
                </a:solidFill>
              </a:rPr>
              <a:t>), the members of which all share </a:t>
            </a:r>
            <a:r>
              <a:rPr lang="en-US" i="1" dirty="0">
                <a:solidFill>
                  <a:srgbClr val="0070C0"/>
                </a:solidFill>
                <a:hlinkClick r:id="rId14"/>
              </a:rPr>
              <a:t>hooved</a:t>
            </a:r>
            <a:r>
              <a:rPr lang="en-US" i="1" dirty="0">
                <a:solidFill>
                  <a:srgbClr val="0070C0"/>
                </a:solidFill>
              </a:rPr>
              <a:t> feet and an odd number of toes on each foot, as well as mobile </a:t>
            </a:r>
            <a:r>
              <a:rPr lang="en-US" i="1" dirty="0">
                <a:solidFill>
                  <a:srgbClr val="0070C0"/>
                </a:solidFill>
                <a:hlinkClick r:id="rId15"/>
              </a:rPr>
              <a:t>upper lips</a:t>
            </a:r>
            <a:r>
              <a:rPr lang="en-US" i="1" dirty="0">
                <a:solidFill>
                  <a:srgbClr val="0070C0"/>
                </a:solidFill>
              </a:rPr>
              <a:t> and a similar </a:t>
            </a:r>
            <a:r>
              <a:rPr lang="en-US" i="1" dirty="0">
                <a:solidFill>
                  <a:srgbClr val="0070C0"/>
                </a:solidFill>
                <a:hlinkClick r:id="rId16" tooltip="Odd-toed ungulate"/>
              </a:rPr>
              <a:t>tooth</a:t>
            </a:r>
            <a:r>
              <a:rPr lang="en-US" i="1" dirty="0">
                <a:solidFill>
                  <a:srgbClr val="0070C0"/>
                </a:solidFill>
              </a:rPr>
              <a:t> structure</a:t>
            </a:r>
          </a:p>
          <a:p>
            <a:endParaRPr lang="en-US" dirty="0"/>
          </a:p>
        </p:txBody>
      </p:sp>
    </p:spTree>
    <p:extLst>
      <p:ext uri="{BB962C8B-B14F-4D97-AF65-F5344CB8AC3E}">
        <p14:creationId xmlns:p14="http://schemas.microsoft.com/office/powerpoint/2010/main" val="254317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PLACE OF ORIGIN AND TIME</a:t>
            </a:r>
            <a:endParaRPr lang="en-US" b="1" u="sng"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0" i="0" dirty="0" smtClean="0">
                <a:solidFill>
                  <a:srgbClr val="0070C0"/>
                </a:solidFill>
                <a:effectLst/>
                <a:latin typeface="Times New Roman" panose="02020603050405020304" pitchFamily="18" charset="0"/>
              </a:rPr>
              <a:t>The horse was domesticated only 5.5 KYA, thousands of years after dogs, cattle, pigs, sheep, and goats. The horse nonetheless represents the domestic animal that most impacted human history; providing us with rapid transportation, which has considerably changed the speed and magnitude of the circulation of goods and people, as well as their cultures and diseases. By revolutionizing warfare and agriculture, horses also deeply influenced the politico-economic trajectory of human societies. Reciprocally, human activities have circled back on the recent evolution of the horse, by creating hundreds of domestic breeds through selective programs, while leading all wild populations to near extinction. Despite being tightly associated with humans, several aspects in the evolution of the domestic horse remain controversial. Here, we review recent advances in comparative genomics and </a:t>
            </a:r>
            <a:r>
              <a:rPr lang="en-US" b="0" i="0" dirty="0" err="1" smtClean="0">
                <a:solidFill>
                  <a:srgbClr val="0070C0"/>
                </a:solidFill>
                <a:effectLst/>
                <a:latin typeface="Times New Roman" panose="02020603050405020304" pitchFamily="18" charset="0"/>
              </a:rPr>
              <a:t>paleogenomics</a:t>
            </a:r>
            <a:r>
              <a:rPr lang="en-US" b="0" i="0" dirty="0" smtClean="0">
                <a:solidFill>
                  <a:srgbClr val="0070C0"/>
                </a:solidFill>
                <a:effectLst/>
                <a:latin typeface="Times New Roman" panose="02020603050405020304" pitchFamily="18" charset="0"/>
              </a:rPr>
              <a:t> that helped advance our understanding of the genetic foundation of domestic horses.</a:t>
            </a:r>
            <a:endParaRPr lang="en-US" dirty="0">
              <a:solidFill>
                <a:srgbClr val="0070C0"/>
              </a:solidFill>
            </a:endParaRPr>
          </a:p>
        </p:txBody>
      </p:sp>
    </p:spTree>
    <p:extLst>
      <p:ext uri="{BB962C8B-B14F-4D97-AF65-F5344CB8AC3E}">
        <p14:creationId xmlns:p14="http://schemas.microsoft.com/office/powerpoint/2010/main" val="67023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610"/>
          </a:xfrm>
        </p:spPr>
        <p:txBody>
          <a:bodyPr/>
          <a:lstStyle/>
          <a:p>
            <a:r>
              <a:rPr lang="en-US" b="1" u="sng" dirty="0" smtClean="0">
                <a:solidFill>
                  <a:srgbClr val="FF0000"/>
                </a:solidFill>
              </a:rPr>
              <a:t>EVOLUTIONARY TRENDS</a:t>
            </a:r>
            <a:endParaRPr lang="en-US" b="1" u="sng" dirty="0">
              <a:solidFill>
                <a:srgbClr val="FF0000"/>
              </a:solidFill>
            </a:endParaRPr>
          </a:p>
        </p:txBody>
      </p:sp>
      <p:sp>
        <p:nvSpPr>
          <p:cNvPr id="3" name="Content Placeholder 2"/>
          <p:cNvSpPr>
            <a:spLocks noGrp="1"/>
          </p:cNvSpPr>
          <p:nvPr>
            <p:ph idx="1"/>
          </p:nvPr>
        </p:nvSpPr>
        <p:spPr>
          <a:xfrm>
            <a:off x="838200" y="1365160"/>
            <a:ext cx="10515600" cy="4863318"/>
          </a:xfrm>
        </p:spPr>
        <p:txBody>
          <a:bodyPr>
            <a:normAutofit fontScale="92500" lnSpcReduction="10000"/>
          </a:bodyPr>
          <a:lstStyle/>
          <a:p>
            <a:pPr algn="just"/>
            <a:r>
              <a:rPr lang="en-US" b="0" i="0" dirty="0" smtClean="0">
                <a:solidFill>
                  <a:srgbClr val="000066"/>
                </a:solidFill>
                <a:effectLst/>
                <a:latin typeface="Arial" panose="020B0604020202020204" pitchFamily="34" charset="0"/>
              </a:rPr>
              <a:t>Evolution is progressive; constantly building on what has gone before.  As a result certain general trends are seen throughout the evolutionary history of a species.  In the horse these include:</a:t>
            </a:r>
          </a:p>
          <a:p>
            <a:pPr algn="just">
              <a:buFont typeface="+mj-lt"/>
              <a:buAutoNum type="arabicPeriod"/>
            </a:pPr>
            <a:r>
              <a:rPr lang="en-US" b="0" i="0" dirty="0" smtClean="0">
                <a:solidFill>
                  <a:srgbClr val="000066"/>
                </a:solidFill>
                <a:effectLst/>
                <a:latin typeface="Arial" panose="020B0604020202020204" pitchFamily="34" charset="0"/>
              </a:rPr>
              <a:t>Increase in body size.</a:t>
            </a:r>
            <a:br>
              <a:rPr lang="en-US" b="0" i="0" dirty="0" smtClean="0">
                <a:solidFill>
                  <a:srgbClr val="000066"/>
                </a:solidFill>
                <a:effectLst/>
                <a:latin typeface="Arial" panose="020B0604020202020204" pitchFamily="34" charset="0"/>
              </a:rPr>
            </a:br>
            <a:r>
              <a:rPr lang="en-US" b="0" i="0" dirty="0" smtClean="0">
                <a:solidFill>
                  <a:srgbClr val="000066"/>
                </a:solidFill>
                <a:effectLst/>
                <a:latin typeface="Arial" panose="020B0604020202020204" pitchFamily="34" charset="0"/>
              </a:rPr>
              <a:t> </a:t>
            </a:r>
          </a:p>
          <a:p>
            <a:pPr algn="just">
              <a:buFont typeface="+mj-lt"/>
              <a:buAutoNum type="arabicPeriod"/>
            </a:pPr>
            <a:r>
              <a:rPr lang="en-US" b="0" i="0" dirty="0" smtClean="0">
                <a:solidFill>
                  <a:srgbClr val="000066"/>
                </a:solidFill>
                <a:effectLst/>
                <a:latin typeface="Arial" panose="020B0604020202020204" pitchFamily="34" charset="0"/>
              </a:rPr>
              <a:t>Development and </a:t>
            </a:r>
            <a:r>
              <a:rPr lang="en-US" b="0" i="0" dirty="0" err="1" smtClean="0">
                <a:solidFill>
                  <a:srgbClr val="000066"/>
                </a:solidFill>
                <a:effectLst/>
                <a:latin typeface="Arial" panose="020B0604020202020204" pitchFamily="34" charset="0"/>
              </a:rPr>
              <a:t>specialisation</a:t>
            </a:r>
            <a:r>
              <a:rPr lang="en-US" b="0" i="0" dirty="0" smtClean="0">
                <a:solidFill>
                  <a:srgbClr val="000066"/>
                </a:solidFill>
                <a:effectLst/>
                <a:latin typeface="Arial" panose="020B0604020202020204" pitchFamily="34" charset="0"/>
              </a:rPr>
              <a:t> of the brain, in particular, an expanded </a:t>
            </a:r>
            <a:r>
              <a:rPr lang="en-US" b="0" i="0" dirty="0" err="1" smtClean="0">
                <a:solidFill>
                  <a:srgbClr val="000066"/>
                </a:solidFill>
                <a:effectLst/>
                <a:latin typeface="Arial" panose="020B0604020202020204" pitchFamily="34" charset="0"/>
              </a:rPr>
              <a:t>neocortex</a:t>
            </a:r>
            <a:r>
              <a:rPr lang="en-US" b="0" i="0" dirty="0" smtClean="0">
                <a:solidFill>
                  <a:srgbClr val="000066"/>
                </a:solidFill>
                <a:effectLst/>
                <a:latin typeface="Arial" panose="020B0604020202020204" pitchFamily="34" charset="0"/>
              </a:rPr>
              <a:t> - an area concerned with learning and the processing of sensory information.</a:t>
            </a:r>
            <a:br>
              <a:rPr lang="en-US" b="0" i="0" dirty="0" smtClean="0">
                <a:solidFill>
                  <a:srgbClr val="000066"/>
                </a:solidFill>
                <a:effectLst/>
                <a:latin typeface="Arial" panose="020B0604020202020204" pitchFamily="34" charset="0"/>
              </a:rPr>
            </a:br>
            <a:r>
              <a:rPr lang="en-US" b="0" i="0" dirty="0" smtClean="0">
                <a:solidFill>
                  <a:srgbClr val="000066"/>
                </a:solidFill>
                <a:effectLst/>
                <a:latin typeface="Arial" panose="020B0604020202020204" pitchFamily="34" charset="0"/>
              </a:rPr>
              <a:t> </a:t>
            </a:r>
          </a:p>
          <a:p>
            <a:pPr algn="just">
              <a:buFont typeface="+mj-lt"/>
              <a:buAutoNum type="arabicPeriod"/>
            </a:pPr>
            <a:r>
              <a:rPr lang="en-US" b="0" i="0" dirty="0" smtClean="0">
                <a:solidFill>
                  <a:srgbClr val="000066"/>
                </a:solidFill>
                <a:effectLst/>
                <a:latin typeface="Arial" panose="020B0604020202020204" pitchFamily="34" charset="0"/>
              </a:rPr>
              <a:t>Decrease in the number of functional toes.</a:t>
            </a:r>
            <a:br>
              <a:rPr lang="en-US" b="0" i="0" dirty="0" smtClean="0">
                <a:solidFill>
                  <a:srgbClr val="000066"/>
                </a:solidFill>
                <a:effectLst/>
                <a:latin typeface="Arial" panose="020B0604020202020204" pitchFamily="34" charset="0"/>
              </a:rPr>
            </a:br>
            <a:r>
              <a:rPr lang="en-US" b="0" i="0" dirty="0" smtClean="0">
                <a:solidFill>
                  <a:srgbClr val="000066"/>
                </a:solidFill>
                <a:effectLst/>
                <a:latin typeface="Arial" panose="020B0604020202020204" pitchFamily="34" charset="0"/>
              </a:rPr>
              <a:t> </a:t>
            </a:r>
          </a:p>
          <a:p>
            <a:pPr algn="just">
              <a:buFont typeface="+mj-lt"/>
              <a:buAutoNum type="arabicPeriod"/>
            </a:pPr>
            <a:r>
              <a:rPr lang="en-US" b="0" i="0" dirty="0" smtClean="0">
                <a:solidFill>
                  <a:srgbClr val="000066"/>
                </a:solidFill>
                <a:effectLst/>
                <a:latin typeface="Arial" panose="020B0604020202020204" pitchFamily="34" charset="0"/>
              </a:rPr>
              <a:t>Loss of toe pads, and development of hooves.</a:t>
            </a:r>
          </a:p>
          <a:p>
            <a:endParaRPr lang="en-US" dirty="0"/>
          </a:p>
        </p:txBody>
      </p:sp>
    </p:spTree>
    <p:extLst>
      <p:ext uri="{BB962C8B-B14F-4D97-AF65-F5344CB8AC3E}">
        <p14:creationId xmlns:p14="http://schemas.microsoft.com/office/powerpoint/2010/main" val="544414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lstStyle/>
          <a:p>
            <a:pPr marL="0" indent="0" algn="just">
              <a:buNone/>
            </a:pPr>
            <a:r>
              <a:rPr lang="en-US" sz="2400" b="0" i="0" dirty="0" smtClean="0">
                <a:solidFill>
                  <a:srgbClr val="000066"/>
                </a:solidFill>
                <a:effectLst/>
                <a:latin typeface="Arial" panose="020B0604020202020204" pitchFamily="34" charset="0"/>
              </a:rPr>
              <a:t>5.Relative lengthening of the limbs compared to the body.</a:t>
            </a:r>
            <a:br>
              <a:rPr lang="en-US" sz="2400" b="0" i="0" dirty="0" smtClean="0">
                <a:solidFill>
                  <a:srgbClr val="000066"/>
                </a:solidFill>
                <a:effectLst/>
                <a:latin typeface="Arial" panose="020B0604020202020204" pitchFamily="34" charset="0"/>
              </a:rPr>
            </a:br>
            <a:r>
              <a:rPr lang="en-US" sz="2400" b="0" i="0" dirty="0" smtClean="0">
                <a:solidFill>
                  <a:srgbClr val="000066"/>
                </a:solidFill>
                <a:effectLst/>
                <a:latin typeface="Arial" panose="020B0604020202020204" pitchFamily="34" charset="0"/>
              </a:rPr>
              <a:t> </a:t>
            </a:r>
          </a:p>
          <a:p>
            <a:pPr marL="0" indent="0" algn="just">
              <a:buNone/>
            </a:pPr>
            <a:r>
              <a:rPr lang="en-US" sz="2400" dirty="0" smtClean="0">
                <a:solidFill>
                  <a:srgbClr val="000066"/>
                </a:solidFill>
                <a:latin typeface="Arial" panose="020B0604020202020204" pitchFamily="34" charset="0"/>
              </a:rPr>
              <a:t>6.</a:t>
            </a:r>
            <a:r>
              <a:rPr lang="en-US" sz="2400" b="0" i="0" dirty="0" smtClean="0">
                <a:solidFill>
                  <a:srgbClr val="000066"/>
                </a:solidFill>
                <a:effectLst/>
                <a:latin typeface="Arial" panose="020B0604020202020204" pitchFamily="34" charset="0"/>
              </a:rPr>
              <a:t>Fusion of some of the lower limb bones.</a:t>
            </a:r>
            <a:br>
              <a:rPr lang="en-US" sz="2400" b="0" i="0" dirty="0" smtClean="0">
                <a:solidFill>
                  <a:srgbClr val="000066"/>
                </a:solidFill>
                <a:effectLst/>
                <a:latin typeface="Arial" panose="020B0604020202020204" pitchFamily="34" charset="0"/>
              </a:rPr>
            </a:br>
            <a:r>
              <a:rPr lang="en-US" sz="2400" b="0" i="0" dirty="0" smtClean="0">
                <a:solidFill>
                  <a:srgbClr val="000066"/>
                </a:solidFill>
                <a:effectLst/>
                <a:latin typeface="Arial" panose="020B0604020202020204" pitchFamily="34" charset="0"/>
              </a:rPr>
              <a:t> </a:t>
            </a:r>
          </a:p>
          <a:p>
            <a:pPr marL="0" indent="0" algn="just">
              <a:buNone/>
            </a:pPr>
            <a:r>
              <a:rPr lang="en-US" sz="2400" b="0" i="0" dirty="0" smtClean="0">
                <a:solidFill>
                  <a:srgbClr val="000066"/>
                </a:solidFill>
                <a:effectLst/>
                <a:latin typeface="Arial" panose="020B0604020202020204" pitchFamily="34" charset="0"/>
              </a:rPr>
              <a:t>7.Development of </a:t>
            </a:r>
            <a:r>
              <a:rPr lang="en-US" sz="2400" b="0" i="0" dirty="0" err="1" smtClean="0">
                <a:solidFill>
                  <a:srgbClr val="000066"/>
                </a:solidFill>
                <a:effectLst/>
                <a:latin typeface="Arial" panose="020B0604020202020204" pitchFamily="34" charset="0"/>
              </a:rPr>
              <a:t>specialised</a:t>
            </a:r>
            <a:r>
              <a:rPr lang="en-US" sz="2400" b="0" i="0" dirty="0" smtClean="0">
                <a:solidFill>
                  <a:srgbClr val="000066"/>
                </a:solidFill>
                <a:effectLst/>
                <a:latin typeface="Arial" panose="020B0604020202020204" pitchFamily="34" charset="0"/>
              </a:rPr>
              <a:t> </a:t>
            </a:r>
            <a:r>
              <a:rPr lang="en-US" sz="2400" b="0" i="0" dirty="0" err="1" smtClean="0">
                <a:solidFill>
                  <a:srgbClr val="000066"/>
                </a:solidFill>
                <a:effectLst/>
                <a:latin typeface="Arial" panose="020B0604020202020204" pitchFamily="34" charset="0"/>
              </a:rPr>
              <a:t>locomotor</a:t>
            </a:r>
            <a:r>
              <a:rPr lang="en-US" sz="2400" b="0" i="0" dirty="0" smtClean="0">
                <a:solidFill>
                  <a:srgbClr val="000066"/>
                </a:solidFill>
                <a:effectLst/>
                <a:latin typeface="Arial" panose="020B0604020202020204" pitchFamily="34" charset="0"/>
              </a:rPr>
              <a:t> systems which increase the efficiency of certain gaits (especially the trot and the gallop)</a:t>
            </a:r>
          </a:p>
          <a:p>
            <a:endParaRPr lang="en-US" dirty="0"/>
          </a:p>
        </p:txBody>
      </p:sp>
    </p:spTree>
    <p:extLst>
      <p:ext uri="{BB962C8B-B14F-4D97-AF65-F5344CB8AC3E}">
        <p14:creationId xmlns:p14="http://schemas.microsoft.com/office/powerpoint/2010/main" val="2912693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volution of the hors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29556" y="1162655"/>
            <a:ext cx="8435662" cy="4182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626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r>
              <a:rPr lang="en-US" b="1" u="sng" dirty="0" smtClean="0">
                <a:solidFill>
                  <a:srgbClr val="FF0000"/>
                </a:solidFill>
              </a:rPr>
              <a:t>PHYLOGENY OF HORSE</a:t>
            </a:r>
            <a:endParaRPr lang="en-US" b="1" u="sng" dirty="0">
              <a:solidFill>
                <a:srgbClr val="FF0000"/>
              </a:solidFill>
            </a:endParaRPr>
          </a:p>
        </p:txBody>
      </p:sp>
      <p:pic>
        <p:nvPicPr>
          <p:cNvPr id="3074" name="Picture 2" descr="27 Horse&amp;#39;s: Prehistoric and evaluation of the horse ideas | prehistoric,  horses, extinct animal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53037" y="1107584"/>
            <a:ext cx="10400763" cy="5499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9450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339</Words>
  <Application>Microsoft Office PowerPoint</Application>
  <PresentationFormat>Widescreen</PresentationFormat>
  <Paragraphs>31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Trebuchet MS</vt:lpstr>
      <vt:lpstr>Office Theme</vt:lpstr>
      <vt:lpstr>EVOLUTION OF HORSE</vt:lpstr>
      <vt:lpstr>SYNOPSIS </vt:lpstr>
      <vt:lpstr>PowerPoint Presentation</vt:lpstr>
      <vt:lpstr>INTRODUCATION </vt:lpstr>
      <vt:lpstr>PLACE OF ORIGIN AND TIME</vt:lpstr>
      <vt:lpstr>EVOLUTIONARY TRENDS</vt:lpstr>
      <vt:lpstr>PowerPoint Presentation</vt:lpstr>
      <vt:lpstr>PowerPoint Presentation</vt:lpstr>
      <vt:lpstr>PHYLOGENY OF HORSE</vt:lpstr>
      <vt:lpstr>PowerPoint Presentation</vt:lpstr>
      <vt:lpstr>CONCLUSION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HORSE</dc:title>
  <dc:creator>MY PC</dc:creator>
  <cp:lastModifiedBy>MY PC</cp:lastModifiedBy>
  <cp:revision>4</cp:revision>
  <dcterms:created xsi:type="dcterms:W3CDTF">2021-07-09T02:33:06Z</dcterms:created>
  <dcterms:modified xsi:type="dcterms:W3CDTF">2021-07-09T02:54:11Z</dcterms:modified>
</cp:coreProperties>
</file>